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69B004-44F1-4C32-AE6E-C91D092282B6}" v="1" dt="2026-02-03T01:21:32.1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36"/>
    <p:restoredTop sz="94694"/>
  </p:normalViewPr>
  <p:slideViewPr>
    <p:cSldViewPr snapToGrid="0">
      <p:cViewPr varScale="1">
        <p:scale>
          <a:sx n="77" d="100"/>
          <a:sy n="77" d="100"/>
        </p:scale>
        <p:origin x="270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和田佳菜子" userId="yIP8TgM9McNYiNSyLoBciLeD0ymG4x77y+zEPpEWd3Q=" providerId="None" clId="Web-{8369B004-44F1-4C32-AE6E-C91D092282B6}"/>
    <pc:docChg chg="modSld">
      <pc:chgData name="和田佳菜子" userId="yIP8TgM9McNYiNSyLoBciLeD0ymG4x77y+zEPpEWd3Q=" providerId="None" clId="Web-{8369B004-44F1-4C32-AE6E-C91D092282B6}" dt="2026-02-03T01:21:32.128" v="0"/>
      <pc:docMkLst>
        <pc:docMk/>
      </pc:docMkLst>
      <pc:sldChg chg="modSp">
        <pc:chgData name="和田佳菜子" userId="yIP8TgM9McNYiNSyLoBciLeD0ymG4x77y+zEPpEWd3Q=" providerId="None" clId="Web-{8369B004-44F1-4C32-AE6E-C91D092282B6}" dt="2026-02-03T01:21:32.128" v="0"/>
        <pc:sldMkLst>
          <pc:docMk/>
          <pc:sldMk cId="3265364840" sldId="265"/>
        </pc:sldMkLst>
        <pc:spChg chg="mod">
          <ac:chgData name="和田佳菜子" userId="yIP8TgM9McNYiNSyLoBciLeD0ymG4x77y+zEPpEWd3Q=" providerId="None" clId="Web-{8369B004-44F1-4C32-AE6E-C91D092282B6}" dt="2026-02-03T01:21:32.128" v="0"/>
          <ac:spMkLst>
            <pc:docMk/>
            <pc:sldMk cId="3265364840" sldId="265"/>
            <ac:spMk id="10" creationId="{B639967B-F69A-6185-17D4-D7FED2BE0B9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3652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965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274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34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040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01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640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6766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243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739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31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E4AA-D287-D446-826B-68F75EFAB63F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642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700055F-2BCB-369E-171B-5FF9413D7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14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A0A23F6-D382-931D-E7E0-29595F442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60000" cy="1068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56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48693B8-13AF-B9FB-D7EC-D70293A69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60000" cy="1068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773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4F0EE8A-161D-6930-8307-7515B1CBA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60000" cy="1068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04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3285E5B-D874-A45E-6172-649329930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60000" cy="1068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65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2898F0A-3A06-D76D-D75A-E9E2E243B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424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3D57A86-3135-DD81-021E-C566DF349B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" y="0"/>
            <a:ext cx="7560000" cy="1069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00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6BF818-0BCF-C723-B3E9-D695409F4BFE}"/>
              </a:ext>
            </a:extLst>
          </p:cNvPr>
          <p:cNvSpPr txBox="1"/>
          <p:nvPr/>
        </p:nvSpPr>
        <p:spPr>
          <a:xfrm>
            <a:off x="32084" y="76694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保護者向けアンケート一例：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639967B-F69A-6185-17D4-D7FED2BE0B91}"/>
              </a:ext>
            </a:extLst>
          </p:cNvPr>
          <p:cNvSpPr txBox="1"/>
          <p:nvPr/>
        </p:nvSpPr>
        <p:spPr>
          <a:xfrm>
            <a:off x="859807" y="10230148"/>
            <a:ext cx="584006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solidFill>
                  <a:srgbClr val="FF0000"/>
                </a:solidFill>
                <a:latin typeface="+mn-ea"/>
              </a:rPr>
              <a:t>※</a:t>
            </a:r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アンケート回答については内容に応じて、日本がん・生殖医療学会（</a:t>
            </a:r>
            <a:r>
              <a:rPr kumimoji="1" lang="en-US" altLang="ja-JP" sz="1050" dirty="0">
                <a:solidFill>
                  <a:srgbClr val="FF0000"/>
                </a:solidFill>
                <a:latin typeface="+mn-ea"/>
              </a:rPr>
              <a:t>info@j-sfp.org</a:t>
            </a:r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）へも</a:t>
            </a:r>
            <a:endParaRPr kumimoji="1" lang="en-US" altLang="ja-JP" sz="1050" dirty="0">
              <a:solidFill>
                <a:srgbClr val="FF0000"/>
              </a:solidFill>
              <a:latin typeface="+mn-ea"/>
            </a:endParaRPr>
          </a:p>
          <a:p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　フィードバックいただけますとありがたいです。今後の活動の参考にさせていただきます。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CAEBF22-E2A9-9D36-B7B4-A052E7CEF743}"/>
              </a:ext>
            </a:extLst>
          </p:cNvPr>
          <p:cNvSpPr txBox="1"/>
          <p:nvPr/>
        </p:nvSpPr>
        <p:spPr>
          <a:xfrm>
            <a:off x="781480" y="1333154"/>
            <a:ext cx="59376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がん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教育用教材</a:t>
            </a:r>
            <a:r>
              <a:rPr lang="en-US" altLang="ja-JP" b="1" dirty="0">
                <a:solidFill>
                  <a:srgbClr val="202124"/>
                </a:solidFill>
                <a:latin typeface="+mn-ea"/>
              </a:rPr>
              <a:t>『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未完成マンガ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』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について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のアンケート</a:t>
            </a:r>
            <a:endParaRPr lang="ja-JP" altLang="en-US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B1B1720-2039-D992-09AA-AB2171690FBA}"/>
              </a:ext>
            </a:extLst>
          </p:cNvPr>
          <p:cNvSpPr txBox="1"/>
          <p:nvPr/>
        </p:nvSpPr>
        <p:spPr>
          <a:xfrm>
            <a:off x="781479" y="1803411"/>
            <a:ext cx="61023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日本がん・生殖医療学会が監修した</a:t>
            </a:r>
            <a:r>
              <a:rPr kumimoji="1" lang="ja-JP" altLang="en-US" sz="1200" dirty="0"/>
              <a:t>がん教育用教材</a:t>
            </a:r>
            <a:r>
              <a:rPr kumimoji="1" lang="en-US" altLang="ja-JP" sz="1200" dirty="0"/>
              <a:t>『</a:t>
            </a:r>
            <a:r>
              <a:rPr kumimoji="1" lang="ja-JP" altLang="en-US" sz="1200" dirty="0"/>
              <a:t>未完成マンガ</a:t>
            </a:r>
            <a:r>
              <a:rPr kumimoji="1" lang="en-US" altLang="ja-JP" sz="1200" dirty="0"/>
              <a:t>』</a:t>
            </a:r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を用いた授業を実施いたしました。お子さまが持ち帰られたプリントの内容をご覧の上、ご家庭でも話題にしていただきながら、アンケートへのご回答をよろしくお願いいたします。</a:t>
            </a:r>
            <a:endParaRPr lang="en-US" altLang="ja-JP" sz="1200" b="0" i="0" dirty="0">
              <a:solidFill>
                <a:srgbClr val="202124"/>
              </a:solidFill>
              <a:effectLst/>
              <a:latin typeface="+mn-ea"/>
            </a:endParaRPr>
          </a:p>
          <a:p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今後の「がん教育」の進め方、教材開発の参考にさせていただければと存じます。</a:t>
            </a:r>
            <a:endParaRPr lang="ja-JP" altLang="en-US" sz="1200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511387-5546-A5BA-B8EE-21C4AD803B61}"/>
              </a:ext>
            </a:extLst>
          </p:cNvPr>
          <p:cNvSpPr txBox="1"/>
          <p:nvPr/>
        </p:nvSpPr>
        <p:spPr>
          <a:xfrm>
            <a:off x="781480" y="2810113"/>
            <a:ext cx="6102366" cy="746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①中学校において令和</a:t>
            </a:r>
            <a:r>
              <a:rPr lang="en-US" altLang="ja-JP" sz="1100" b="1" dirty="0">
                <a:latin typeface="+mn-ea"/>
              </a:rPr>
              <a:t>3</a:t>
            </a:r>
            <a:r>
              <a:rPr lang="ja-JP" altLang="en-US" sz="1100" b="1" dirty="0">
                <a:latin typeface="+mn-ea"/>
              </a:rPr>
              <a:t>年度から「がん教育」が必修化していたことをご存じでしたか？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〇知っていた　〇知らなかった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②今回の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 dirty="0">
                <a:latin typeface="+mn-ea"/>
              </a:rPr>
              <a:t>未完成マンガ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 dirty="0">
                <a:latin typeface="+mn-ea"/>
              </a:rPr>
              <a:t>を中心とした授業内容について、お子さまの感想として、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③お子さまの感想として、②の選択肢を選んだ理由をお聞かせください。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④今回の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 dirty="0">
                <a:latin typeface="+mn-ea"/>
              </a:rPr>
              <a:t>未完成マンガ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 dirty="0">
                <a:latin typeface="+mn-ea"/>
              </a:rPr>
              <a:t>を中心とした授業内容について、保護者さまの感想として、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⑤保護者さまの感想として、④の選択肢を選んだ理由をお聞かせください。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⑥今回の授業内容の共有を通じて、ご家庭内で「がん」について、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どのような会話がなされましたか？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⑦今回の授業内容の共有を通じて、「がんになりにくい行動」のひとつである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「がん検診」受診の意欲は高まりましたか？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〇非常に高まった　〇高まった　〇少し高まった　〇変わらない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⑧「がん教育」を行う必要性・意義について、どう感じられていますか？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〇必要性・意義をとても感じる　〇必要性・意義を感じる　〇普通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〇必要性・意義を感じない　〇必要性・意義を全く感じない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⑨今回の授業内容、また「がん教育」の進め方等について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ご意見がありましたらご記入ください。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62A150F-3255-D405-F881-3846E4CAC98C}"/>
              </a:ext>
            </a:extLst>
          </p:cNvPr>
          <p:cNvSpPr/>
          <p:nvPr/>
        </p:nvSpPr>
        <p:spPr>
          <a:xfrm>
            <a:off x="385011" y="684134"/>
            <a:ext cx="6731374" cy="94899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A32D24F-CBF9-D4BB-26FE-9CBE39C9EECB}"/>
              </a:ext>
            </a:extLst>
          </p:cNvPr>
          <p:cNvSpPr txBox="1"/>
          <p:nvPr/>
        </p:nvSpPr>
        <p:spPr>
          <a:xfrm>
            <a:off x="2470933" y="1010188"/>
            <a:ext cx="255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【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保護者の皆さまへ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】 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6D08B06-E7BB-0740-4959-9BA0B8A6A117}"/>
              </a:ext>
            </a:extLst>
          </p:cNvPr>
          <p:cNvSpPr txBox="1"/>
          <p:nvPr/>
        </p:nvSpPr>
        <p:spPr>
          <a:xfrm>
            <a:off x="4451132" y="0"/>
            <a:ext cx="3108543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+mn-ea"/>
              </a:rPr>
              <a:t>アンケートフォームをお作りになる際に、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下記の設問を参考にしていただき、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「ふり返り」シートにアンケート</a:t>
            </a:r>
            <a:r>
              <a:rPr kumimoji="1" lang="en-US" altLang="ja-JP" sz="1200" dirty="0">
                <a:latin typeface="+mn-ea"/>
              </a:rPr>
              <a:t>QR</a:t>
            </a:r>
            <a:r>
              <a:rPr kumimoji="1" lang="ja-JP" altLang="en-US" sz="1200" dirty="0">
                <a:latin typeface="+mn-ea"/>
              </a:rPr>
              <a:t>を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ご掲載いただくようお願いいたします。</a:t>
            </a:r>
          </a:p>
        </p:txBody>
      </p:sp>
    </p:spTree>
    <p:extLst>
      <p:ext uri="{BB962C8B-B14F-4D97-AF65-F5344CB8AC3E}">
        <p14:creationId xmlns:p14="http://schemas.microsoft.com/office/powerpoint/2010/main" val="3265364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49</TotalTime>
  <Words>533</Words>
  <Application>Microsoft Office PowerPoint</Application>
  <PresentationFormat>ユーザー設定</PresentationFormat>
  <Paragraphs>46</Paragraphs>
  <Slides>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23</cp:revision>
  <dcterms:created xsi:type="dcterms:W3CDTF">2025-01-25T15:20:19Z</dcterms:created>
  <dcterms:modified xsi:type="dcterms:W3CDTF">2026-02-03T01:21:32Z</dcterms:modified>
</cp:coreProperties>
</file>